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97" r:id="rId6"/>
    <p:sldId id="262" r:id="rId7"/>
    <p:sldId id="263" r:id="rId8"/>
    <p:sldId id="264" r:id="rId9"/>
    <p:sldId id="298" r:id="rId10"/>
    <p:sldId id="269" r:id="rId11"/>
    <p:sldId id="270" r:id="rId12"/>
    <p:sldId id="302" r:id="rId13"/>
    <p:sldId id="303" r:id="rId14"/>
    <p:sldId id="304" r:id="rId15"/>
    <p:sldId id="305" r:id="rId16"/>
    <p:sldId id="306" r:id="rId17"/>
    <p:sldId id="299" r:id="rId18"/>
    <p:sldId id="300" r:id="rId19"/>
    <p:sldId id="301" r:id="rId20"/>
    <p:sldId id="307" r:id="rId21"/>
    <p:sldId id="309" r:id="rId22"/>
  </p:sldIdLst>
  <p:sldSz cx="9144000" cy="5143500" type="screen16x9"/>
  <p:notesSz cx="6858000" cy="9144000"/>
  <p:embeddedFontLs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763F1A-D466-40E7-A3FD-833814F31D32}">
  <a:tblStyle styleId="{E1763F1A-D466-40E7-A3FD-833814F31D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CDD2E9-E073-44C9-9D42-3CA9DB63FC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b7d70e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b7d70e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4a4cece8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4a4cece8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8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6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39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39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4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14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5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67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78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4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5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24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87883" r="3264"/>
          <a:stretch/>
        </p:blipFill>
        <p:spPr>
          <a:xfrm rot="10800000"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90150" y="-21745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518150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00" y="1254475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8485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76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373000" y="46847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4663950" y="2230488"/>
            <a:ext cx="35820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663950" y="1152913"/>
            <a:ext cx="3582000" cy="10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762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84240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796200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796202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3504756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4"/>
          </p:nvPr>
        </p:nvSpPr>
        <p:spPr>
          <a:xfrm>
            <a:off x="6213335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5"/>
          </p:nvPr>
        </p:nvSpPr>
        <p:spPr>
          <a:xfrm>
            <a:off x="3504752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6"/>
          </p:nvPr>
        </p:nvSpPr>
        <p:spPr>
          <a:xfrm>
            <a:off x="6213328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76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>
            <a:off x="796200" y="1306475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796202" y="1832375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3"/>
          </p:nvPr>
        </p:nvSpPr>
        <p:spPr>
          <a:xfrm>
            <a:off x="4805978" y="1832375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4"/>
          </p:nvPr>
        </p:nvSpPr>
        <p:spPr>
          <a:xfrm>
            <a:off x="796202" y="3580700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5"/>
          </p:nvPr>
        </p:nvSpPr>
        <p:spPr>
          <a:xfrm>
            <a:off x="4805978" y="3580700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6"/>
          </p:nvPr>
        </p:nvSpPr>
        <p:spPr>
          <a:xfrm>
            <a:off x="796200" y="3054800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7"/>
          </p:nvPr>
        </p:nvSpPr>
        <p:spPr>
          <a:xfrm>
            <a:off x="4805975" y="1306475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8"/>
          </p:nvPr>
        </p:nvSpPr>
        <p:spPr>
          <a:xfrm>
            <a:off x="4805975" y="3054800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7373000" y="46847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796200" y="1832225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2"/>
          </p:nvPr>
        </p:nvSpPr>
        <p:spPr>
          <a:xfrm>
            <a:off x="3366125" y="1832225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3"/>
          </p:nvPr>
        </p:nvSpPr>
        <p:spPr>
          <a:xfrm>
            <a:off x="5936051" y="1832225"/>
            <a:ext cx="2411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4"/>
          </p:nvPr>
        </p:nvSpPr>
        <p:spPr>
          <a:xfrm>
            <a:off x="796200" y="3580700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5"/>
          </p:nvPr>
        </p:nvSpPr>
        <p:spPr>
          <a:xfrm>
            <a:off x="3366125" y="3580700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6"/>
          </p:nvPr>
        </p:nvSpPr>
        <p:spPr>
          <a:xfrm>
            <a:off x="5936051" y="3580700"/>
            <a:ext cx="2411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7"/>
          </p:nvPr>
        </p:nvSpPr>
        <p:spPr>
          <a:xfrm>
            <a:off x="796200" y="1306475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8"/>
          </p:nvPr>
        </p:nvSpPr>
        <p:spPr>
          <a:xfrm>
            <a:off x="3366126" y="1306475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9"/>
          </p:nvPr>
        </p:nvSpPr>
        <p:spPr>
          <a:xfrm>
            <a:off x="5936052" y="1306475"/>
            <a:ext cx="2411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3"/>
          </p:nvPr>
        </p:nvSpPr>
        <p:spPr>
          <a:xfrm>
            <a:off x="796200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4"/>
          </p:nvPr>
        </p:nvSpPr>
        <p:spPr>
          <a:xfrm>
            <a:off x="3366207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5"/>
          </p:nvPr>
        </p:nvSpPr>
        <p:spPr>
          <a:xfrm>
            <a:off x="5936345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7445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-474400" y="4072375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 flipH="1">
            <a:off x="71127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/>
          <p:nvPr/>
        </p:nvSpPr>
        <p:spPr>
          <a:xfrm flipH="1">
            <a:off x="-4572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2">
            <a:alphaModFix/>
          </a:blip>
          <a:srcRect l="3418" r="87729"/>
          <a:stretch/>
        </p:blipFill>
        <p:spPr>
          <a:xfrm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 rot="10800000" flipH="1">
            <a:off x="-143250" y="30005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/>
          <p:nvPr/>
        </p:nvSpPr>
        <p:spPr>
          <a:xfrm rot="10800000" flipH="1">
            <a:off x="5984750" y="-24793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3316" r="87831"/>
          <a:stretch/>
        </p:blipFill>
        <p:spPr>
          <a:xfrm>
            <a:off x="3103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039625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039900" y="-1849575"/>
            <a:ext cx="3104100" cy="3104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5700" y="2894702"/>
            <a:ext cx="43602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-1399800" y="-448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834150" y="46085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07052" y="2157250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55248" y="2157250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07052" y="2729950"/>
            <a:ext cx="2981700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55248" y="2729950"/>
            <a:ext cx="2981700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62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84240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96175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796175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6042325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6042325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96175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3419250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6042325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796175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3419250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6042325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7445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-474400" y="4072375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6" r:id="rId11"/>
    <p:sldLayoutId id="2147483668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naTharwat93/Adidas-Sales---EDA.git" TargetMode="External"/><Relationship Id="rId4" Type="http://schemas.openxmlformats.org/officeDocument/2006/relationships/hyperlink" Target="https://www.linkedin.com/in/mina-tharwat-aa5a6323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cnishantreddy/adidas-us-sales-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kaggle.com/datasets/vishwas199728/adidas-sales-dat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272890" y="1269450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Adidas</a:t>
            </a:r>
            <a:r>
              <a:rPr lang="en-US" sz="6000" dirty="0"/>
              <a:t> </a:t>
            </a:r>
            <a:r>
              <a:rPr lang="en" sz="6000" dirty="0"/>
              <a:t>Sales</a:t>
            </a:r>
            <a:r>
              <a:rPr lang="ar-EG" sz="6000" dirty="0"/>
              <a:t>   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Project</a:t>
            </a:r>
            <a:endParaRPr sz="3600" dirty="0"/>
          </a:p>
        </p:txBody>
      </p:sp>
      <p:cxnSp>
        <p:nvCxnSpPr>
          <p:cNvPr id="191" name="Google Shape;191;p30"/>
          <p:cNvCxnSpPr/>
          <p:nvPr/>
        </p:nvCxnSpPr>
        <p:spPr>
          <a:xfrm>
            <a:off x="715100" y="3759175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3B10443-F9DE-EAA3-349D-B604A247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3859074"/>
            <a:ext cx="5682300" cy="398925"/>
          </a:xfrm>
        </p:spPr>
        <p:txBody>
          <a:bodyPr/>
          <a:lstStyle/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" name="Google Shape;315;p39">
            <a:extLst>
              <a:ext uri="{FF2B5EF4-FFF2-40B4-BE49-F238E27FC236}">
                <a16:creationId xmlns:a16="http://schemas.microsoft.com/office/drawing/2014/main" id="{0B865DD2-4EBB-EAC5-7437-66B86A07C2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pace Grotesk" panose="020B0604020202020204" charset="0"/>
                <a:cs typeface="Space Grotesk" panose="020B0604020202020204" charset="0"/>
              </a:rPr>
              <a:t>What is the distribution of units sold per transaction?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8EAA2-4499-1587-0D7C-99BBACC9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5404280" cy="450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F363E-CBD6-CCD4-5CB4-9745B1ED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0" y="1266901"/>
            <a:ext cx="1762125" cy="2762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B8E39-444B-1DC0-64CC-E97CE330E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90" y="1166849"/>
            <a:ext cx="5920740" cy="1073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225A8D-2228-C29A-832F-410822E83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578" y="2292780"/>
            <a:ext cx="4582164" cy="2634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operating margins?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97E6C-CECD-4108-EEAD-ED4B6B94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64191"/>
            <a:ext cx="5935980" cy="411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2C0ED-A33A-A83E-C1A1-3752D46A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138237"/>
            <a:ext cx="2045970" cy="2717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C57AD-0C04-0BE0-E2AB-18E08D77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180" y="1138237"/>
            <a:ext cx="6042660" cy="1178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FE0BDA-9885-1DEC-4388-281520E01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737" y="2362135"/>
            <a:ext cx="3197543" cy="2612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19" y="252291"/>
            <a:ext cx="6166621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trend of total sales over the months and Sales method?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D06F3-5F87-E3F7-6A2E-60F818CE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11691"/>
            <a:ext cx="4484460" cy="206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2F43D-20AB-73A2-0F80-9170AA05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85" y="611691"/>
            <a:ext cx="3698117" cy="2064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CAD3A3-BC8A-1075-D7CE-D1A4F1D1D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9" y="3035693"/>
            <a:ext cx="4484460" cy="124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5DE711-5203-14C1-B0BA-C43D50670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7605" y="2869339"/>
            <a:ext cx="3698117" cy="20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51316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number of transactions vary by sales method?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448F-6FCF-713C-4646-43AA2F27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80579"/>
            <a:ext cx="5765483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3B583-24B3-DFF9-56CE-30B4E33C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150777"/>
            <a:ext cx="2000250" cy="12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04B59-FD92-1147-4141-C339C8E0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1" y="1150777"/>
            <a:ext cx="5273904" cy="1200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0F366-3CB8-104F-970D-1C43637E3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633" y="2462565"/>
            <a:ext cx="4069170" cy="25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total sales vary by region?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145D2-D40B-04F0-F248-7722B474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1" y="660381"/>
            <a:ext cx="5917020" cy="70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FB8E4-4F1A-3F36-BAA8-8ED399B31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436370"/>
            <a:ext cx="2061300" cy="1847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D9EFD-7029-B6DF-2C8E-7FE2E14D9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240" y="1436370"/>
            <a:ext cx="5631180" cy="1017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3F00D-7AD1-E3EA-5C15-64724E3CE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090" y="2571750"/>
            <a:ext cx="4151948" cy="2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6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 total sales vary by state and gender type?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FEAB8-2322-BA64-FA9D-28A3C416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64190"/>
            <a:ext cx="4895940" cy="98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51C7C-E7AC-EAA0-9308-8D0D59FC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60" y="2468880"/>
            <a:ext cx="4632220" cy="2567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2702D-125A-7D4B-F4C1-009646BB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40" y="2293620"/>
            <a:ext cx="413384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F61FA8-46CC-D2BD-1174-3FC79BB1D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198950"/>
            <a:ext cx="2390248" cy="22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7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58936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total sales among different cities?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55DB7-9A36-C91D-E6DA-2667C1CD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1" y="664192"/>
            <a:ext cx="4682579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5CBAF-2DFC-09B3-B0B8-9AEEE2B7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129851"/>
            <a:ext cx="1116420" cy="324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D9D66-13E1-C517-12BF-ECEC53C25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960" y="1129851"/>
            <a:ext cx="1116420" cy="3244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51457-F18E-38EF-9151-61ED6BE90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691" y="1129851"/>
            <a:ext cx="1248074" cy="41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590F1-1F2E-69BC-B3AE-F11F849E1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73" y="641123"/>
            <a:ext cx="3785534" cy="1484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74DA66-4934-60AC-CB8A-8FBB6A39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960" y="2232660"/>
            <a:ext cx="6000840" cy="28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8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93988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total sales among product categories?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C5A22-75EA-DEA9-72BC-E8818923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6128180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9F005-C5F4-78C9-176B-4DD13329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0" y="1181398"/>
            <a:ext cx="2760140" cy="1228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65E6A-AF09-BB10-7677-31484B392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260" y="1158538"/>
            <a:ext cx="5484495" cy="141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90945-CDE2-0392-0325-E7DC4687E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10" y="2654197"/>
            <a:ext cx="3758360" cy="2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9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76010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price per unit impact units sold for different product categories?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D2F0B-A591-4A05-0688-A818EC13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6539660" cy="1492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601D9-894B-39EC-D69F-BEB9D31A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2208961"/>
            <a:ext cx="4465320" cy="275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859B6-9507-0542-619A-80080C44E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40" y="2208960"/>
            <a:ext cx="3834560" cy="27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8BAC43-D12E-F856-2350-E44F58BB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91940" cy="32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442A4-EEC0-CC2F-42BD-CF3F9E03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9460"/>
            <a:ext cx="4091940" cy="1779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3F758-C46C-796C-73C8-ACB59CF25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40" y="0"/>
            <a:ext cx="4975860" cy="2499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AF11B9-B39F-08F5-B48F-19CD04711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140" y="2579371"/>
            <a:ext cx="4975860" cy="24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720000" y="3585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4"/>
          </p:nvPr>
        </p:nvSpPr>
        <p:spPr>
          <a:xfrm>
            <a:off x="2829840" y="25300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6"/>
          </p:nvPr>
        </p:nvSpPr>
        <p:spPr>
          <a:xfrm>
            <a:off x="4572000" y="11656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720000" y="40327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8"/>
          </p:nvPr>
        </p:nvSpPr>
        <p:spPr>
          <a:xfrm>
            <a:off x="2829840" y="297762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Read Data - Understand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9"/>
          </p:nvPr>
        </p:nvSpPr>
        <p:spPr>
          <a:xfrm>
            <a:off x="4572000" y="161328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Exploratory Data Analysis (</a:t>
            </a:r>
            <a:r>
              <a:rPr lang="en-US" dirty="0"/>
              <a:t>EDA</a:t>
            </a:r>
            <a:r>
              <a:rPr lang="en-US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)</a:t>
            </a:r>
            <a:endParaRPr lang="en-US" dirty="0">
              <a:solidFill>
                <a:schemeClr val="tx1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41138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69762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distribution of operating profit vary among different retailers?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AD57E-25EB-1813-D3F4-F352879F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9" y="900671"/>
            <a:ext cx="6416040" cy="512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5CA8-BFF8-2815-8F00-8E5774AA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40" y="664191"/>
            <a:ext cx="1870800" cy="1442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12179-D490-67BC-BAD3-010DA502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80" y="2571750"/>
            <a:ext cx="2651760" cy="216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54405-BEA4-2845-549C-E714A6D4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9" y="1879042"/>
            <a:ext cx="5840330" cy="16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24;p49">
            <a:extLst>
              <a:ext uri="{FF2B5EF4-FFF2-40B4-BE49-F238E27FC236}">
                <a16:creationId xmlns:a16="http://schemas.microsoft.com/office/drawing/2014/main" id="{0E6ABCF8-B12C-FDEC-BA10-6571085C07BA}"/>
              </a:ext>
            </a:extLst>
          </p:cNvPr>
          <p:cNvSpPr txBox="1">
            <a:spLocks/>
          </p:cNvSpPr>
          <p:nvPr/>
        </p:nvSpPr>
        <p:spPr>
          <a:xfrm>
            <a:off x="3685270" y="1664108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7" name="Google Shape;525;p49">
            <a:extLst>
              <a:ext uri="{FF2B5EF4-FFF2-40B4-BE49-F238E27FC236}">
                <a16:creationId xmlns:a16="http://schemas.microsoft.com/office/drawing/2014/main" id="{1273119F-0459-71E9-F007-EEF5683A2C5B}"/>
              </a:ext>
            </a:extLst>
          </p:cNvPr>
          <p:cNvSpPr txBox="1">
            <a:spLocks/>
          </p:cNvSpPr>
          <p:nvPr/>
        </p:nvSpPr>
        <p:spPr>
          <a:xfrm>
            <a:off x="3685270" y="542620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/>
              <a:t>Thanks</a:t>
            </a:r>
          </a:p>
        </p:txBody>
      </p:sp>
      <p:cxnSp>
        <p:nvCxnSpPr>
          <p:cNvPr id="10" name="Google Shape;528;p49">
            <a:extLst>
              <a:ext uri="{FF2B5EF4-FFF2-40B4-BE49-F238E27FC236}">
                <a16:creationId xmlns:a16="http://schemas.microsoft.com/office/drawing/2014/main" id="{02F589C6-5DBB-787C-BB98-4BB743ADB9DD}"/>
              </a:ext>
            </a:extLst>
          </p:cNvPr>
          <p:cNvCxnSpPr/>
          <p:nvPr/>
        </p:nvCxnSpPr>
        <p:spPr>
          <a:xfrm>
            <a:off x="3567520" y="155562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537;p49">
            <a:extLst>
              <a:ext uri="{FF2B5EF4-FFF2-40B4-BE49-F238E27FC236}">
                <a16:creationId xmlns:a16="http://schemas.microsoft.com/office/drawing/2014/main" id="{32941DD6-921D-30BE-4258-23C0ADB58477}"/>
              </a:ext>
            </a:extLst>
          </p:cNvPr>
          <p:cNvGrpSpPr/>
          <p:nvPr/>
        </p:nvGrpSpPr>
        <p:grpSpPr>
          <a:xfrm>
            <a:off x="8202662" y="2075628"/>
            <a:ext cx="335524" cy="345674"/>
            <a:chOff x="3752358" y="3817349"/>
            <a:chExt cx="346056" cy="345674"/>
          </a:xfrm>
        </p:grpSpPr>
        <p:sp>
          <p:nvSpPr>
            <p:cNvPr id="20" name="Google Shape;538;p49">
              <a:extLst>
                <a:ext uri="{FF2B5EF4-FFF2-40B4-BE49-F238E27FC236}">
                  <a16:creationId xmlns:a16="http://schemas.microsoft.com/office/drawing/2014/main" id="{5C9C87B1-67F0-BC3E-8973-5B65C1FF66FD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539;p49">
              <a:extLst>
                <a:ext uri="{FF2B5EF4-FFF2-40B4-BE49-F238E27FC236}">
                  <a16:creationId xmlns:a16="http://schemas.microsoft.com/office/drawing/2014/main" id="{926F647F-D58C-B3D9-C0AA-EE31906B83B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540;p49">
              <a:extLst>
                <a:ext uri="{FF2B5EF4-FFF2-40B4-BE49-F238E27FC236}">
                  <a16:creationId xmlns:a16="http://schemas.microsoft.com/office/drawing/2014/main" id="{9A1376D1-A5EB-3634-EB6F-D8221ADF1BD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541;p49">
              <a:extLst>
                <a:ext uri="{FF2B5EF4-FFF2-40B4-BE49-F238E27FC236}">
                  <a16:creationId xmlns:a16="http://schemas.microsoft.com/office/drawing/2014/main" id="{5BAE945C-9FF0-F146-76BC-64AB02D176F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6F1E75-9CA0-1F8E-4BC1-B2C7BCF8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62" y="1656016"/>
            <a:ext cx="335524" cy="346056"/>
          </a:xfrm>
          <a:prstGeom prst="rect">
            <a:avLst/>
          </a:prstGeom>
        </p:spPr>
      </p:pic>
      <p:grpSp>
        <p:nvGrpSpPr>
          <p:cNvPr id="26" name="Google Shape;11876;p69">
            <a:extLst>
              <a:ext uri="{FF2B5EF4-FFF2-40B4-BE49-F238E27FC236}">
                <a16:creationId xmlns:a16="http://schemas.microsoft.com/office/drawing/2014/main" id="{874DD969-AE56-120D-1E04-5FF20F833855}"/>
              </a:ext>
            </a:extLst>
          </p:cNvPr>
          <p:cNvGrpSpPr/>
          <p:nvPr/>
        </p:nvGrpSpPr>
        <p:grpSpPr>
          <a:xfrm>
            <a:off x="8203033" y="2494858"/>
            <a:ext cx="335525" cy="345674"/>
            <a:chOff x="4650919" y="3817349"/>
            <a:chExt cx="346024" cy="345674"/>
          </a:xfrm>
          <a:solidFill>
            <a:schemeClr val="tx1"/>
          </a:solidFill>
        </p:grpSpPr>
        <p:sp>
          <p:nvSpPr>
            <p:cNvPr id="27" name="Google Shape;11877;p69">
              <a:extLst>
                <a:ext uri="{FF2B5EF4-FFF2-40B4-BE49-F238E27FC236}">
                  <a16:creationId xmlns:a16="http://schemas.microsoft.com/office/drawing/2014/main" id="{7B0B0EEC-F7C3-F37C-5969-C52C35DAA958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1878;p69">
              <a:extLst>
                <a:ext uri="{FF2B5EF4-FFF2-40B4-BE49-F238E27FC236}">
                  <a16:creationId xmlns:a16="http://schemas.microsoft.com/office/drawing/2014/main" id="{1DB1704A-1017-5AA7-8B87-E575C5211DC1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1879;p69">
              <a:extLst>
                <a:ext uri="{FF2B5EF4-FFF2-40B4-BE49-F238E27FC236}">
                  <a16:creationId xmlns:a16="http://schemas.microsoft.com/office/drawing/2014/main" id="{D9F3B365-3B47-901B-4A13-429C724625BD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8E28D9-C2F3-09C3-90D9-7AAE16CDB1D1}"/>
              </a:ext>
            </a:extLst>
          </p:cNvPr>
          <p:cNvSpPr txBox="1"/>
          <p:nvPr/>
        </p:nvSpPr>
        <p:spPr>
          <a:xfrm>
            <a:off x="3116038" y="2526631"/>
            <a:ext cx="5093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+20  127 303 1615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F1E1F7-57B1-7B06-91AF-EBB9B09E691C}"/>
              </a:ext>
            </a:extLst>
          </p:cNvPr>
          <p:cNvSpPr txBox="1"/>
          <p:nvPr/>
        </p:nvSpPr>
        <p:spPr>
          <a:xfrm>
            <a:off x="3318518" y="2078295"/>
            <a:ext cx="509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  <a:hlinkClick r:id="rId4"/>
              </a:rPr>
              <a:t>https://www.linkedin.com/in/mina-tharwat-aa5a6323a</a:t>
            </a:r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E996B-59EA-73AB-642B-74B148C5A678}"/>
              </a:ext>
            </a:extLst>
          </p:cNvPr>
          <p:cNvSpPr txBox="1"/>
          <p:nvPr/>
        </p:nvSpPr>
        <p:spPr>
          <a:xfrm>
            <a:off x="2911561" y="1659416"/>
            <a:ext cx="5291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  <a:hlinkClick r:id="rId5"/>
              </a:rPr>
              <a:t>https://github.com/MinaTharwat93/Adidas-Sales---EDA.git</a:t>
            </a:r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7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682240" y="2894702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448944" y="2637894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3"/>
          </p:nvPr>
        </p:nvSpPr>
        <p:spPr>
          <a:xfrm>
            <a:off x="1006330" y="3201280"/>
            <a:ext cx="5565456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https://www.kaggle.com/datasets/bcnishantreddy/adidas-us-sales-datasets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https://www.kaggle.com/datasets/vishwas199728/adidas-sales-data</a:t>
            </a:r>
            <a:endParaRPr lang="en-US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1"/>
          </p:nvPr>
        </p:nvSpPr>
        <p:spPr>
          <a:xfrm>
            <a:off x="1013764" y="2576542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 – Google Dataset</a:t>
            </a:r>
            <a:endParaRPr dirty="0"/>
          </a:p>
        </p:txBody>
      </p:sp>
      <p:pic>
        <p:nvPicPr>
          <p:cNvPr id="1026" name="Picture 2" descr="Google's Dataset Search Engine">
            <a:extLst>
              <a:ext uri="{FF2B5EF4-FFF2-40B4-BE49-F238E27FC236}">
                <a16:creationId xmlns:a16="http://schemas.microsoft.com/office/drawing/2014/main" id="{45C61850-68F8-6B52-91FB-0E3824F3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4" y="1203676"/>
            <a:ext cx="3499118" cy="1152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CCC4C1-7989-0D6A-9C08-5D5024EDF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760" y="1694138"/>
            <a:ext cx="3559175" cy="11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3" name="Google Shape;12113;p69">
            <a:extLst>
              <a:ext uri="{FF2B5EF4-FFF2-40B4-BE49-F238E27FC236}">
                <a16:creationId xmlns:a16="http://schemas.microsoft.com/office/drawing/2014/main" id="{ED362D4B-8DB4-34E5-F687-4C7D9A073D74}"/>
              </a:ext>
            </a:extLst>
          </p:cNvPr>
          <p:cNvGrpSpPr/>
          <p:nvPr/>
        </p:nvGrpSpPr>
        <p:grpSpPr>
          <a:xfrm>
            <a:off x="559815" y="2792722"/>
            <a:ext cx="350958" cy="263043"/>
            <a:chOff x="1817317" y="2480330"/>
            <a:chExt cx="350958" cy="263043"/>
          </a:xfrm>
          <a:solidFill>
            <a:schemeClr val="tx1"/>
          </a:solidFill>
        </p:grpSpPr>
        <p:sp>
          <p:nvSpPr>
            <p:cNvPr id="34" name="Google Shape;12114;p69">
              <a:extLst>
                <a:ext uri="{FF2B5EF4-FFF2-40B4-BE49-F238E27FC236}">
                  <a16:creationId xmlns:a16="http://schemas.microsoft.com/office/drawing/2014/main" id="{63126E27-E7D6-DC37-CB4A-A131994E9E2F}"/>
                </a:ext>
              </a:extLst>
            </p:cNvPr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15;p69">
              <a:extLst>
                <a:ext uri="{FF2B5EF4-FFF2-40B4-BE49-F238E27FC236}">
                  <a16:creationId xmlns:a16="http://schemas.microsoft.com/office/drawing/2014/main" id="{5E6CF7B3-3486-5CF3-9C83-B9BD0654373E}"/>
                </a:ext>
              </a:extLst>
            </p:cNvPr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16;p69">
              <a:extLst>
                <a:ext uri="{FF2B5EF4-FFF2-40B4-BE49-F238E27FC236}">
                  <a16:creationId xmlns:a16="http://schemas.microsoft.com/office/drawing/2014/main" id="{E58A933D-21B8-34B8-28D4-A6AA009202F6}"/>
                </a:ext>
              </a:extLst>
            </p:cNvPr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17;p69">
              <a:extLst>
                <a:ext uri="{FF2B5EF4-FFF2-40B4-BE49-F238E27FC236}">
                  <a16:creationId xmlns:a16="http://schemas.microsoft.com/office/drawing/2014/main" id="{CD2B96EF-1C85-5F1A-BE30-8AD9798568E0}"/>
                </a:ext>
              </a:extLst>
            </p:cNvPr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18;p69">
              <a:extLst>
                <a:ext uri="{FF2B5EF4-FFF2-40B4-BE49-F238E27FC236}">
                  <a16:creationId xmlns:a16="http://schemas.microsoft.com/office/drawing/2014/main" id="{B0A27B50-B8F9-A485-8EB3-D1631B696D6B}"/>
                </a:ext>
              </a:extLst>
            </p:cNvPr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682240" y="2894702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Data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368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96202" y="1094034"/>
            <a:ext cx="21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CSV_1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5950561" y="1094170"/>
            <a:ext cx="21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CSV_2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720000" y="352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Data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6054C-73D4-3F17-6D44-8E77B9CD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" y="1904357"/>
            <a:ext cx="3977268" cy="749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566D9-DBB0-9255-3E70-36A35B35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59" y="1904356"/>
            <a:ext cx="3977268" cy="74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5C2C0-732F-B854-1AA6-1D616AD89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02" y="2822960"/>
            <a:ext cx="3449492" cy="218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F7201-CAD1-8012-4DEE-4A67425D2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408" y="2822960"/>
            <a:ext cx="3449490" cy="2185114"/>
          </a:xfrm>
          <a:prstGeom prst="rect">
            <a:avLst/>
          </a:prstGeom>
        </p:spPr>
      </p:pic>
      <p:sp>
        <p:nvSpPr>
          <p:cNvPr id="20" name="Google Shape;474;p48">
            <a:extLst>
              <a:ext uri="{FF2B5EF4-FFF2-40B4-BE49-F238E27FC236}">
                <a16:creationId xmlns:a16="http://schemas.microsoft.com/office/drawing/2014/main" id="{4AFB97ED-817E-643B-6174-CF99A4CA55B4}"/>
              </a:ext>
            </a:extLst>
          </p:cNvPr>
          <p:cNvSpPr/>
          <p:nvPr/>
        </p:nvSpPr>
        <p:spPr>
          <a:xfrm>
            <a:off x="720000" y="116268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1" name="Google Shape;9666;p65">
            <a:extLst>
              <a:ext uri="{FF2B5EF4-FFF2-40B4-BE49-F238E27FC236}">
                <a16:creationId xmlns:a16="http://schemas.microsoft.com/office/drawing/2014/main" id="{2D197390-DBA6-E24E-0E66-121A7611330D}"/>
              </a:ext>
            </a:extLst>
          </p:cNvPr>
          <p:cNvGrpSpPr/>
          <p:nvPr/>
        </p:nvGrpSpPr>
        <p:grpSpPr>
          <a:xfrm>
            <a:off x="876580" y="1269531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22" name="Google Shape;9667;p65">
              <a:extLst>
                <a:ext uri="{FF2B5EF4-FFF2-40B4-BE49-F238E27FC236}">
                  <a16:creationId xmlns:a16="http://schemas.microsoft.com/office/drawing/2014/main" id="{41CEB48E-5C34-E92C-4F56-67CBE5C9F18A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68;p65">
              <a:extLst>
                <a:ext uri="{FF2B5EF4-FFF2-40B4-BE49-F238E27FC236}">
                  <a16:creationId xmlns:a16="http://schemas.microsoft.com/office/drawing/2014/main" id="{F46F523D-752A-8EB3-11B1-8C5CD446F1BA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69;p65">
              <a:extLst>
                <a:ext uri="{FF2B5EF4-FFF2-40B4-BE49-F238E27FC236}">
                  <a16:creationId xmlns:a16="http://schemas.microsoft.com/office/drawing/2014/main" id="{FA014A65-95A9-C915-2C05-D8ACC4543D5E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70;p65">
              <a:extLst>
                <a:ext uri="{FF2B5EF4-FFF2-40B4-BE49-F238E27FC236}">
                  <a16:creationId xmlns:a16="http://schemas.microsoft.com/office/drawing/2014/main" id="{ACE400DE-004D-A829-77CB-1469376E80CD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71;p65">
              <a:extLst>
                <a:ext uri="{FF2B5EF4-FFF2-40B4-BE49-F238E27FC236}">
                  <a16:creationId xmlns:a16="http://schemas.microsoft.com/office/drawing/2014/main" id="{F31B3F35-A509-B2CA-043B-40B42881CDD5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72;p65">
              <a:extLst>
                <a:ext uri="{FF2B5EF4-FFF2-40B4-BE49-F238E27FC236}">
                  <a16:creationId xmlns:a16="http://schemas.microsoft.com/office/drawing/2014/main" id="{D151F032-57C3-F50B-0F6D-AAE9E6468D4D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73;p65">
              <a:extLst>
                <a:ext uri="{FF2B5EF4-FFF2-40B4-BE49-F238E27FC236}">
                  <a16:creationId xmlns:a16="http://schemas.microsoft.com/office/drawing/2014/main" id="{E983C0C4-1CBB-C05A-ECA6-B12850B1540C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74;p65">
              <a:extLst>
                <a:ext uri="{FF2B5EF4-FFF2-40B4-BE49-F238E27FC236}">
                  <a16:creationId xmlns:a16="http://schemas.microsoft.com/office/drawing/2014/main" id="{889AA145-3417-D2A0-93C5-4F275F9F0F5F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75;p65">
              <a:extLst>
                <a:ext uri="{FF2B5EF4-FFF2-40B4-BE49-F238E27FC236}">
                  <a16:creationId xmlns:a16="http://schemas.microsoft.com/office/drawing/2014/main" id="{814B59F4-763A-EF7F-2AA4-87B54A339197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76;p65">
              <a:extLst>
                <a:ext uri="{FF2B5EF4-FFF2-40B4-BE49-F238E27FC236}">
                  <a16:creationId xmlns:a16="http://schemas.microsoft.com/office/drawing/2014/main" id="{30B2370C-067D-7A3F-5DD7-C51EA2B01229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77;p65">
              <a:extLst>
                <a:ext uri="{FF2B5EF4-FFF2-40B4-BE49-F238E27FC236}">
                  <a16:creationId xmlns:a16="http://schemas.microsoft.com/office/drawing/2014/main" id="{95E1DC58-0C26-B8A9-9565-E14B73F6143B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78;p65">
              <a:extLst>
                <a:ext uri="{FF2B5EF4-FFF2-40B4-BE49-F238E27FC236}">
                  <a16:creationId xmlns:a16="http://schemas.microsoft.com/office/drawing/2014/main" id="{2461CE01-9B7B-2CA5-9231-4BAAB40D2BE0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79;p65">
              <a:extLst>
                <a:ext uri="{FF2B5EF4-FFF2-40B4-BE49-F238E27FC236}">
                  <a16:creationId xmlns:a16="http://schemas.microsoft.com/office/drawing/2014/main" id="{222953F1-E3EC-C76B-094E-A3C50D87DE6E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80;p65">
              <a:extLst>
                <a:ext uri="{FF2B5EF4-FFF2-40B4-BE49-F238E27FC236}">
                  <a16:creationId xmlns:a16="http://schemas.microsoft.com/office/drawing/2014/main" id="{01989203-51FE-ED88-F48A-FF88B9E2EE59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81;p65">
              <a:extLst>
                <a:ext uri="{FF2B5EF4-FFF2-40B4-BE49-F238E27FC236}">
                  <a16:creationId xmlns:a16="http://schemas.microsoft.com/office/drawing/2014/main" id="{6F060B41-CE6F-D7CC-9236-0DE2FA7212C0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82;p65">
              <a:extLst>
                <a:ext uri="{FF2B5EF4-FFF2-40B4-BE49-F238E27FC236}">
                  <a16:creationId xmlns:a16="http://schemas.microsoft.com/office/drawing/2014/main" id="{65335D42-5A06-DE10-918C-93A3C29DD09C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83;p65">
              <a:extLst>
                <a:ext uri="{FF2B5EF4-FFF2-40B4-BE49-F238E27FC236}">
                  <a16:creationId xmlns:a16="http://schemas.microsoft.com/office/drawing/2014/main" id="{AFFBBB0D-B7EE-8E3D-214B-077AC5BFFCD8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84;p65">
              <a:extLst>
                <a:ext uri="{FF2B5EF4-FFF2-40B4-BE49-F238E27FC236}">
                  <a16:creationId xmlns:a16="http://schemas.microsoft.com/office/drawing/2014/main" id="{43DFF707-0B04-55BA-6416-B8A8DA049173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85;p65">
              <a:extLst>
                <a:ext uri="{FF2B5EF4-FFF2-40B4-BE49-F238E27FC236}">
                  <a16:creationId xmlns:a16="http://schemas.microsoft.com/office/drawing/2014/main" id="{74C2DC0B-123E-6556-4C94-39D26202D325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86;p65">
              <a:extLst>
                <a:ext uri="{FF2B5EF4-FFF2-40B4-BE49-F238E27FC236}">
                  <a16:creationId xmlns:a16="http://schemas.microsoft.com/office/drawing/2014/main" id="{FCF58F79-9B4A-DEE5-D7F7-8A72946EB1AE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4;p48">
            <a:extLst>
              <a:ext uri="{FF2B5EF4-FFF2-40B4-BE49-F238E27FC236}">
                <a16:creationId xmlns:a16="http://schemas.microsoft.com/office/drawing/2014/main" id="{569CE052-5934-7D84-468A-01D179AADC29}"/>
              </a:ext>
            </a:extLst>
          </p:cNvPr>
          <p:cNvSpPr/>
          <p:nvPr/>
        </p:nvSpPr>
        <p:spPr>
          <a:xfrm>
            <a:off x="5950561" y="1141236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43" name="Google Shape;9666;p65">
            <a:extLst>
              <a:ext uri="{FF2B5EF4-FFF2-40B4-BE49-F238E27FC236}">
                <a16:creationId xmlns:a16="http://schemas.microsoft.com/office/drawing/2014/main" id="{9F836F99-0AEA-7935-4502-E0B9E7491AA8}"/>
              </a:ext>
            </a:extLst>
          </p:cNvPr>
          <p:cNvGrpSpPr/>
          <p:nvPr/>
        </p:nvGrpSpPr>
        <p:grpSpPr>
          <a:xfrm>
            <a:off x="6107141" y="1248080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44" name="Google Shape;9667;p65">
              <a:extLst>
                <a:ext uri="{FF2B5EF4-FFF2-40B4-BE49-F238E27FC236}">
                  <a16:creationId xmlns:a16="http://schemas.microsoft.com/office/drawing/2014/main" id="{1DD9886F-D0B3-34AE-ABFB-A7ED0A566155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68;p65">
              <a:extLst>
                <a:ext uri="{FF2B5EF4-FFF2-40B4-BE49-F238E27FC236}">
                  <a16:creationId xmlns:a16="http://schemas.microsoft.com/office/drawing/2014/main" id="{AFF2FB67-06FC-8552-6D80-AC60CF048BA2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69;p65">
              <a:extLst>
                <a:ext uri="{FF2B5EF4-FFF2-40B4-BE49-F238E27FC236}">
                  <a16:creationId xmlns:a16="http://schemas.microsoft.com/office/drawing/2014/main" id="{4ECDE0AB-F771-C8C9-0D46-3199CD4B3812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70;p65">
              <a:extLst>
                <a:ext uri="{FF2B5EF4-FFF2-40B4-BE49-F238E27FC236}">
                  <a16:creationId xmlns:a16="http://schemas.microsoft.com/office/drawing/2014/main" id="{1AC86BFF-F258-8142-0B20-CAB3C512232B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71;p65">
              <a:extLst>
                <a:ext uri="{FF2B5EF4-FFF2-40B4-BE49-F238E27FC236}">
                  <a16:creationId xmlns:a16="http://schemas.microsoft.com/office/drawing/2014/main" id="{F71939EF-4375-E170-20FF-13A493970308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72;p65">
              <a:extLst>
                <a:ext uri="{FF2B5EF4-FFF2-40B4-BE49-F238E27FC236}">
                  <a16:creationId xmlns:a16="http://schemas.microsoft.com/office/drawing/2014/main" id="{2285BDA6-E3C5-886A-8BCF-781430C4F909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73;p65">
              <a:extLst>
                <a:ext uri="{FF2B5EF4-FFF2-40B4-BE49-F238E27FC236}">
                  <a16:creationId xmlns:a16="http://schemas.microsoft.com/office/drawing/2014/main" id="{4B94EE48-A6D8-B659-5F4B-C35E08FA72A3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74;p65">
              <a:extLst>
                <a:ext uri="{FF2B5EF4-FFF2-40B4-BE49-F238E27FC236}">
                  <a16:creationId xmlns:a16="http://schemas.microsoft.com/office/drawing/2014/main" id="{E8D584DB-5DDB-F38D-6F35-1267A6A7DF53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75;p65">
              <a:extLst>
                <a:ext uri="{FF2B5EF4-FFF2-40B4-BE49-F238E27FC236}">
                  <a16:creationId xmlns:a16="http://schemas.microsoft.com/office/drawing/2014/main" id="{7942ECA7-208F-19B7-DB01-03B42DBA00D7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76;p65">
              <a:extLst>
                <a:ext uri="{FF2B5EF4-FFF2-40B4-BE49-F238E27FC236}">
                  <a16:creationId xmlns:a16="http://schemas.microsoft.com/office/drawing/2014/main" id="{EA9112BA-FC62-1330-D38D-70A35E98A789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77;p65">
              <a:extLst>
                <a:ext uri="{FF2B5EF4-FFF2-40B4-BE49-F238E27FC236}">
                  <a16:creationId xmlns:a16="http://schemas.microsoft.com/office/drawing/2014/main" id="{9DE4C34C-B2EC-C2EC-69C7-A2FEBE572A25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78;p65">
              <a:extLst>
                <a:ext uri="{FF2B5EF4-FFF2-40B4-BE49-F238E27FC236}">
                  <a16:creationId xmlns:a16="http://schemas.microsoft.com/office/drawing/2014/main" id="{23C41B1B-9DCA-B638-DAE6-9F5E2C4FA9A6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79;p65">
              <a:extLst>
                <a:ext uri="{FF2B5EF4-FFF2-40B4-BE49-F238E27FC236}">
                  <a16:creationId xmlns:a16="http://schemas.microsoft.com/office/drawing/2014/main" id="{9DB32A12-994F-8676-95B5-193DD4CBDF82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80;p65">
              <a:extLst>
                <a:ext uri="{FF2B5EF4-FFF2-40B4-BE49-F238E27FC236}">
                  <a16:creationId xmlns:a16="http://schemas.microsoft.com/office/drawing/2014/main" id="{2741B786-39EC-7396-DCD5-11FF229CF400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81;p65">
              <a:extLst>
                <a:ext uri="{FF2B5EF4-FFF2-40B4-BE49-F238E27FC236}">
                  <a16:creationId xmlns:a16="http://schemas.microsoft.com/office/drawing/2014/main" id="{C939650B-AF08-2023-1DA8-8B5BB426504D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82;p65">
              <a:extLst>
                <a:ext uri="{FF2B5EF4-FFF2-40B4-BE49-F238E27FC236}">
                  <a16:creationId xmlns:a16="http://schemas.microsoft.com/office/drawing/2014/main" id="{A6694B2F-B788-3416-BCE5-C3D34F1926A0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83;p65">
              <a:extLst>
                <a:ext uri="{FF2B5EF4-FFF2-40B4-BE49-F238E27FC236}">
                  <a16:creationId xmlns:a16="http://schemas.microsoft.com/office/drawing/2014/main" id="{EAFFE969-CAA3-94AB-BC33-1A0F7974BF89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84;p65">
              <a:extLst>
                <a:ext uri="{FF2B5EF4-FFF2-40B4-BE49-F238E27FC236}">
                  <a16:creationId xmlns:a16="http://schemas.microsoft.com/office/drawing/2014/main" id="{1CB3C6CA-303B-0707-0371-7897D913D4DC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85;p65">
              <a:extLst>
                <a:ext uri="{FF2B5EF4-FFF2-40B4-BE49-F238E27FC236}">
                  <a16:creationId xmlns:a16="http://schemas.microsoft.com/office/drawing/2014/main" id="{6F59FB09-ED0B-BD60-F5BB-F0D70A69E3C3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86;p65">
              <a:extLst>
                <a:ext uri="{FF2B5EF4-FFF2-40B4-BE49-F238E27FC236}">
                  <a16:creationId xmlns:a16="http://schemas.microsoft.com/office/drawing/2014/main" id="{34E43883-E538-ABBE-CB80-0699271A9DD6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683684" y="356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Data</a:t>
            </a:r>
            <a:endParaRPr dirty="0"/>
          </a:p>
        </p:txBody>
      </p:sp>
      <p:sp>
        <p:nvSpPr>
          <p:cNvPr id="192" name="Google Shape;255;p36">
            <a:extLst>
              <a:ext uri="{FF2B5EF4-FFF2-40B4-BE49-F238E27FC236}">
                <a16:creationId xmlns:a16="http://schemas.microsoft.com/office/drawing/2014/main" id="{89481732-7961-5D6D-C66A-5ECE74F10F55}"/>
              </a:ext>
            </a:extLst>
          </p:cNvPr>
          <p:cNvSpPr txBox="1">
            <a:spLocks/>
          </p:cNvSpPr>
          <p:nvPr/>
        </p:nvSpPr>
        <p:spPr>
          <a:xfrm>
            <a:off x="603306" y="1017725"/>
            <a:ext cx="213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CSV_3</a:t>
            </a:r>
          </a:p>
        </p:txBody>
      </p:sp>
      <p:sp>
        <p:nvSpPr>
          <p:cNvPr id="193" name="Google Shape;474;p48">
            <a:extLst>
              <a:ext uri="{FF2B5EF4-FFF2-40B4-BE49-F238E27FC236}">
                <a16:creationId xmlns:a16="http://schemas.microsoft.com/office/drawing/2014/main" id="{862B0B6E-8214-CE35-974D-662B951B865F}"/>
              </a:ext>
            </a:extLst>
          </p:cNvPr>
          <p:cNvSpPr/>
          <p:nvPr/>
        </p:nvSpPr>
        <p:spPr>
          <a:xfrm>
            <a:off x="527104" y="1086378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94" name="Google Shape;9666;p65">
            <a:extLst>
              <a:ext uri="{FF2B5EF4-FFF2-40B4-BE49-F238E27FC236}">
                <a16:creationId xmlns:a16="http://schemas.microsoft.com/office/drawing/2014/main" id="{58BF4251-B1BE-9B5B-35B7-1E9983B0EE26}"/>
              </a:ext>
            </a:extLst>
          </p:cNvPr>
          <p:cNvGrpSpPr/>
          <p:nvPr/>
        </p:nvGrpSpPr>
        <p:grpSpPr>
          <a:xfrm>
            <a:off x="683684" y="1193222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195" name="Google Shape;9667;p65">
              <a:extLst>
                <a:ext uri="{FF2B5EF4-FFF2-40B4-BE49-F238E27FC236}">
                  <a16:creationId xmlns:a16="http://schemas.microsoft.com/office/drawing/2014/main" id="{C2B5425D-E240-4701-BE5A-407AFB847929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668;p65">
              <a:extLst>
                <a:ext uri="{FF2B5EF4-FFF2-40B4-BE49-F238E27FC236}">
                  <a16:creationId xmlns:a16="http://schemas.microsoft.com/office/drawing/2014/main" id="{C504502D-2BAB-A7F9-B671-5EE037B735AC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669;p65">
              <a:extLst>
                <a:ext uri="{FF2B5EF4-FFF2-40B4-BE49-F238E27FC236}">
                  <a16:creationId xmlns:a16="http://schemas.microsoft.com/office/drawing/2014/main" id="{102B2811-D16D-7797-5406-8DC09E5B5C1A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670;p65">
              <a:extLst>
                <a:ext uri="{FF2B5EF4-FFF2-40B4-BE49-F238E27FC236}">
                  <a16:creationId xmlns:a16="http://schemas.microsoft.com/office/drawing/2014/main" id="{960D2517-A729-B3E1-B31E-CF904855BDB5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671;p65">
              <a:extLst>
                <a:ext uri="{FF2B5EF4-FFF2-40B4-BE49-F238E27FC236}">
                  <a16:creationId xmlns:a16="http://schemas.microsoft.com/office/drawing/2014/main" id="{224E37CB-D25E-ED9A-C1B2-A67DD777A49F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672;p65">
              <a:extLst>
                <a:ext uri="{FF2B5EF4-FFF2-40B4-BE49-F238E27FC236}">
                  <a16:creationId xmlns:a16="http://schemas.microsoft.com/office/drawing/2014/main" id="{2E2FFF1A-CF05-BF18-BC29-C8A3167DBD82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673;p65">
              <a:extLst>
                <a:ext uri="{FF2B5EF4-FFF2-40B4-BE49-F238E27FC236}">
                  <a16:creationId xmlns:a16="http://schemas.microsoft.com/office/drawing/2014/main" id="{BF899E0F-5ACE-B2B5-8858-5C9B71A70B52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674;p65">
              <a:extLst>
                <a:ext uri="{FF2B5EF4-FFF2-40B4-BE49-F238E27FC236}">
                  <a16:creationId xmlns:a16="http://schemas.microsoft.com/office/drawing/2014/main" id="{A786A989-13A3-85EF-1C49-D8BD3FD14990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675;p65">
              <a:extLst>
                <a:ext uri="{FF2B5EF4-FFF2-40B4-BE49-F238E27FC236}">
                  <a16:creationId xmlns:a16="http://schemas.microsoft.com/office/drawing/2014/main" id="{09CF79B1-6455-7E14-FB1A-DC36003D10A5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676;p65">
              <a:extLst>
                <a:ext uri="{FF2B5EF4-FFF2-40B4-BE49-F238E27FC236}">
                  <a16:creationId xmlns:a16="http://schemas.microsoft.com/office/drawing/2014/main" id="{9A90E848-88DB-671B-E1EA-174916932B04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677;p65">
              <a:extLst>
                <a:ext uri="{FF2B5EF4-FFF2-40B4-BE49-F238E27FC236}">
                  <a16:creationId xmlns:a16="http://schemas.microsoft.com/office/drawing/2014/main" id="{55F51C24-5066-ECDE-0D7C-EE2D4D61F148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678;p65">
              <a:extLst>
                <a:ext uri="{FF2B5EF4-FFF2-40B4-BE49-F238E27FC236}">
                  <a16:creationId xmlns:a16="http://schemas.microsoft.com/office/drawing/2014/main" id="{DD81FBA6-B189-B99F-4DB7-709FC6A3CA23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679;p65">
              <a:extLst>
                <a:ext uri="{FF2B5EF4-FFF2-40B4-BE49-F238E27FC236}">
                  <a16:creationId xmlns:a16="http://schemas.microsoft.com/office/drawing/2014/main" id="{DEC96690-8F4E-5BBE-4303-072EB2D9C674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680;p65">
              <a:extLst>
                <a:ext uri="{FF2B5EF4-FFF2-40B4-BE49-F238E27FC236}">
                  <a16:creationId xmlns:a16="http://schemas.microsoft.com/office/drawing/2014/main" id="{7173274D-4402-C9D6-D6CF-6A1992639E11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681;p65">
              <a:extLst>
                <a:ext uri="{FF2B5EF4-FFF2-40B4-BE49-F238E27FC236}">
                  <a16:creationId xmlns:a16="http://schemas.microsoft.com/office/drawing/2014/main" id="{41BF1A08-5A89-6425-3205-6872BDA16835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682;p65">
              <a:extLst>
                <a:ext uri="{FF2B5EF4-FFF2-40B4-BE49-F238E27FC236}">
                  <a16:creationId xmlns:a16="http://schemas.microsoft.com/office/drawing/2014/main" id="{78026D2D-A57F-30EA-E64D-BDBE9796E53C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683;p65">
              <a:extLst>
                <a:ext uri="{FF2B5EF4-FFF2-40B4-BE49-F238E27FC236}">
                  <a16:creationId xmlns:a16="http://schemas.microsoft.com/office/drawing/2014/main" id="{0FE3FC6E-DA06-A5F9-BE74-01DBAEB3C250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684;p65">
              <a:extLst>
                <a:ext uri="{FF2B5EF4-FFF2-40B4-BE49-F238E27FC236}">
                  <a16:creationId xmlns:a16="http://schemas.microsoft.com/office/drawing/2014/main" id="{D8C95590-6920-B6B8-7E64-EC480B0B9ECE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685;p65">
              <a:extLst>
                <a:ext uri="{FF2B5EF4-FFF2-40B4-BE49-F238E27FC236}">
                  <a16:creationId xmlns:a16="http://schemas.microsoft.com/office/drawing/2014/main" id="{5D74D73D-A299-ACBD-55FF-5CC242C8E396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686;p65">
              <a:extLst>
                <a:ext uri="{FF2B5EF4-FFF2-40B4-BE49-F238E27FC236}">
                  <a16:creationId xmlns:a16="http://schemas.microsoft.com/office/drawing/2014/main" id="{A2D41F26-D971-B6DE-1ABE-FBA3F5496A5C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4AB59C2-38B2-CA8A-525D-AD8222DA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119499"/>
            <a:ext cx="5295896" cy="6446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B7499C-315F-BDF5-E593-DBE39AF5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865926"/>
            <a:ext cx="2915308" cy="3094694"/>
          </a:xfrm>
          <a:prstGeom prst="rect">
            <a:avLst/>
          </a:prstGeom>
        </p:spPr>
      </p:pic>
      <p:sp>
        <p:nvSpPr>
          <p:cNvPr id="307" name="Google Shape;307;p38"/>
          <p:cNvSpPr txBox="1">
            <a:spLocks/>
          </p:cNvSpPr>
          <p:nvPr/>
        </p:nvSpPr>
        <p:spPr>
          <a:xfrm>
            <a:off x="45724" y="1711517"/>
            <a:ext cx="6035036" cy="327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1. Retailer : The name of the retailer selling the products.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2.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Invoice_Date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date when the invoice was generated, formatted as month-year.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3. Region : The geographic region where the sale took place.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4. State : The state within the region where the sale occurred.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5. City : The city within the state where the sale occurred.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6.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Gender_Type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gender category targeted by the product (Men, Women).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7.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Product_Category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category of the product sold (Apparel, Street Footwear, Athletic Footwear).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8.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Price_per_Unit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price of a single unit of the product sold.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9.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Units_Sold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number of units of the product sold in the transaction.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10.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Total_Sales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total sales amount for the transaction.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11.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Operating_Profit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profit earned from the sale after deducting operating expenses.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12.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Operating_Margin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ratio of operating profit to total sales, expressed as a percentage.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13.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Sales_Method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method used to make the sale (Outlet, Online, In-store).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66914-C19E-2199-5C0E-1CF5E56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" y="56682"/>
            <a:ext cx="5205948" cy="3912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A4EEB4-5033-AE34-ADC0-17B9DCEC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" y="499949"/>
            <a:ext cx="4393582" cy="1522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363080-2CCA-E0D4-058C-4BA692CE0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99949"/>
            <a:ext cx="4214976" cy="593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CD5DCE-7BDD-2B85-6136-B0765D593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408" y="1145601"/>
            <a:ext cx="4615119" cy="12478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A1D1F4-807E-76DF-2AF5-C736C7CA9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2" y="2875804"/>
            <a:ext cx="4393582" cy="2057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B6896B-BD5D-202F-F74E-86DB19A3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" y="2445473"/>
            <a:ext cx="5205948" cy="3912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011DAF-2F52-8755-70AC-3AB096DD13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319070"/>
            <a:ext cx="4393582" cy="1230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53C415-9C9C-E85C-5616-BE06BA1FC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176" y="2888740"/>
            <a:ext cx="4393582" cy="413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480080" y="2818500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Exploratory Data Analysis (</a:t>
            </a:r>
            <a:r>
              <a:rPr lang="en-US" sz="3600" dirty="0"/>
              <a:t>EDA</a:t>
            </a:r>
            <a:r>
              <a:rPr lang="en-US" sz="3600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)</a:t>
            </a:r>
            <a:endParaRPr lang="en-US" sz="3600" dirty="0">
              <a:solidFill>
                <a:schemeClr val="tx1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982748"/>
      </p:ext>
    </p:extLst>
  </p:cSld>
  <p:clrMapOvr>
    <a:masterClrMapping/>
  </p:clrMapOvr>
</p:sld>
</file>

<file path=ppt/theme/theme1.xml><?xml version="1.0" encoding="utf-8"?>
<a:theme xmlns:a="http://schemas.openxmlformats.org/drawingml/2006/main" name="Responsible Consumption Social Media Strategy by Slidesgo">
  <a:themeElements>
    <a:clrScheme name="Simple Light">
      <a:dk1>
        <a:srgbClr val="191919"/>
      </a:dk1>
      <a:lt1>
        <a:srgbClr val="FFFFFF"/>
      </a:lt1>
      <a:dk2>
        <a:srgbClr val="C1D0D9"/>
      </a:dk2>
      <a:lt2>
        <a:srgbClr val="7297A6"/>
      </a:lt2>
      <a:accent1>
        <a:srgbClr val="D1D9BF"/>
      </a:accent1>
      <a:accent2>
        <a:srgbClr val="D9BBA9"/>
      </a:accent2>
      <a:accent3>
        <a:srgbClr val="F2D8C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448</Words>
  <Application>Microsoft Office PowerPoint</Application>
  <PresentationFormat>On-screen Show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Open Sans</vt:lpstr>
      <vt:lpstr>Nunito Sans</vt:lpstr>
      <vt:lpstr>Arial</vt:lpstr>
      <vt:lpstr>Space Grotesk</vt:lpstr>
      <vt:lpstr>Raleway</vt:lpstr>
      <vt:lpstr>Responsible Consumption Social Media Strategy by Slidesgo</vt:lpstr>
      <vt:lpstr>Adidas Sales     Project</vt:lpstr>
      <vt:lpstr>Agenda</vt:lpstr>
      <vt:lpstr>Data Collection</vt:lpstr>
      <vt:lpstr>Data Collection</vt:lpstr>
      <vt:lpstr>Read Data</vt:lpstr>
      <vt:lpstr>Read Data</vt:lpstr>
      <vt:lpstr>Understand Data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Tharwat</dc:creator>
  <cp:lastModifiedBy>مينا ثروت فلبس ناشد</cp:lastModifiedBy>
  <cp:revision>4</cp:revision>
  <dcterms:modified xsi:type="dcterms:W3CDTF">2024-08-05T18:22:21Z</dcterms:modified>
</cp:coreProperties>
</file>